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8" autoAdjust="0"/>
  </p:normalViewPr>
  <p:slideViewPr>
    <p:cSldViewPr snapToGrid="0" snapToObjects="1">
      <p:cViewPr>
        <p:scale>
          <a:sx n="110" d="100"/>
          <a:sy n="110" d="100"/>
        </p:scale>
        <p:origin x="56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080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https://thumbs.dreamstime.com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https://www.slideteam.net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https://thumbs.dreamstime.com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https://thumbs.dreamstime.com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https://i1.rgstatic.net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https://corefy.com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https://thumbs.dreamstime.com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https://www.onepos.com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https://thumbs.dreamstime.com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https://img.freepik.com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https://image.slidesharecdn.com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https://corefy.com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https://thumbs.dreamstime.com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https://assets.videomaker.com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https://wallstreetmojocms.recurpro.in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https://corefy.com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https://img.freepik.com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https://thumbs.dreamstime.com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0AF9E61A-3BB5-40CD-B3FE-6C6412F4A971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fld id="{56AFF9D7-9CB6-4CE4-A84A-ECD6CEDC526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64313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E61A-3BB5-40CD-B3FE-6C6412F4A971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FF9D7-9CB6-4CE4-A84A-ECD6CEDC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648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E61A-3BB5-40CD-B3FE-6C6412F4A971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FF9D7-9CB6-4CE4-A84A-ECD6CEDC526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55148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E61A-3BB5-40CD-B3FE-6C6412F4A971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FF9D7-9CB6-4CE4-A84A-ECD6CEDC526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7436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E61A-3BB5-40CD-B3FE-6C6412F4A971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FF9D7-9CB6-4CE4-A84A-ECD6CEDC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6771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E61A-3BB5-40CD-B3FE-6C6412F4A971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FF9D7-9CB6-4CE4-A84A-ECD6CEDC526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22012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E61A-3BB5-40CD-B3FE-6C6412F4A971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FF9D7-9CB6-4CE4-A84A-ECD6CEDC526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20294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E61A-3BB5-40CD-B3FE-6C6412F4A971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FF9D7-9CB6-4CE4-A84A-ECD6CEDC526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70717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E61A-3BB5-40CD-B3FE-6C6412F4A971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FF9D7-9CB6-4CE4-A84A-ECD6CEDC526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36499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617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E61A-3BB5-40CD-B3FE-6C6412F4A971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FF9D7-9CB6-4CE4-A84A-ECD6CEDC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9736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E61A-3BB5-40CD-B3FE-6C6412F4A971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FF9D7-9CB6-4CE4-A84A-ECD6CEDC526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7422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E61A-3BB5-40CD-B3FE-6C6412F4A971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FF9D7-9CB6-4CE4-A84A-ECD6CEDC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7181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E61A-3BB5-40CD-B3FE-6C6412F4A971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FF9D7-9CB6-4CE4-A84A-ECD6CEDC5264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29548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E61A-3BB5-40CD-B3FE-6C6412F4A971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FF9D7-9CB6-4CE4-A84A-ECD6CEDC526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0410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E61A-3BB5-40CD-B3FE-6C6412F4A971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FF9D7-9CB6-4CE4-A84A-ECD6CEDC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27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E61A-3BB5-40CD-B3FE-6C6412F4A971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FF9D7-9CB6-4CE4-A84A-ECD6CEDC526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2913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9E61A-3BB5-40CD-B3FE-6C6412F4A971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FF9D7-9CB6-4CE4-A84A-ECD6CEDC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763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AF9E61A-3BB5-40CD-B3FE-6C6412F4A971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6AFF9D7-9CB6-4CE4-A84A-ECD6CEDC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1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mak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bin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000" dirty="0">
                <a:solidFill>
                  <a:srgbClr val="FF0000"/>
                </a:solidFill>
              </a:rPr>
              <a:t>GenAI</a:t>
            </a:r>
            <a:r>
              <a:rPr lang="en-US" sz="3000" dirty="0"/>
              <a:t> Agent for Universal, Dimension Based Data </a:t>
            </a:r>
          </a:p>
          <a:p>
            <a:pPr algn="ctr"/>
            <a:r>
              <a:rPr lang="en-US" sz="3000" dirty="0"/>
              <a:t>Quality Scoring in </a:t>
            </a:r>
            <a:r>
              <a:rPr lang="en-US" sz="3000" dirty="0">
                <a:solidFill>
                  <a:srgbClr val="FF0000"/>
                </a:solidFill>
              </a:rPr>
              <a:t>Payments domain</a:t>
            </a:r>
          </a:p>
        </p:txBody>
      </p:sp>
      <p:sp>
        <p:nvSpPr>
          <p:cNvPr id="3" name="Text 1">
            <a:hlinkClick r:id="rId3"/>
          </p:cNvPr>
          <p:cNvSpPr/>
          <p:nvPr/>
        </p:nvSpPr>
        <p:spPr>
          <a:xfrm>
            <a:off x="7315200" y="45720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ACE18F-E7C5-A5DC-EB6A-3D580967D78A}"/>
              </a:ext>
            </a:extLst>
          </p:cNvPr>
          <p:cNvSpPr txBox="1"/>
          <p:nvPr/>
        </p:nvSpPr>
        <p:spPr>
          <a:xfrm>
            <a:off x="7315200" y="3655116"/>
            <a:ext cx="138896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TEAM:</a:t>
            </a:r>
            <a:br>
              <a:rPr lang="en-US" sz="1100" dirty="0"/>
            </a:br>
            <a:r>
              <a:rPr lang="en-US" sz="1100" dirty="0"/>
              <a:t>Devineni Prem Nag</a:t>
            </a:r>
            <a:br>
              <a:rPr lang="en-US" sz="1100" dirty="0"/>
            </a:br>
            <a:r>
              <a:rPr lang="en-US" sz="1100" dirty="0"/>
              <a:t>Potluri Lalith </a:t>
            </a:r>
            <a:r>
              <a:rPr lang="en-US" sz="1100" dirty="0" err="1"/>
              <a:t>Chandh</a:t>
            </a:r>
            <a:endParaRPr lang="en-US" sz="1100" dirty="0"/>
          </a:p>
          <a:p>
            <a:r>
              <a:rPr lang="en-US" sz="1100" dirty="0"/>
              <a:t>Anagani Tejus </a:t>
            </a:r>
          </a:p>
          <a:p>
            <a:r>
              <a:rPr lang="en-US" sz="1100" dirty="0" err="1"/>
              <a:t>Kavuru</a:t>
            </a:r>
            <a:r>
              <a:rPr lang="en-US" sz="1100" dirty="0"/>
              <a:t> Manoj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3084" name="Picture 3083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104" name="Rectangle 3103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3086" name="Picture 3085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087" name="Picture 3086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105" name="Straight Connector 3104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106" name="Rectangle 3105">
            <a:extLst>
              <a:ext uri="{FF2B5EF4-FFF2-40B4-BE49-F238E27FC236}">
                <a16:creationId xmlns:a16="http://schemas.microsoft.com/office/drawing/2014/main" id="{ED56E41F-B8E0-4D18-B554-FD40260D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07" name="Group 3106">
            <a:extLst>
              <a:ext uri="{FF2B5EF4-FFF2-40B4-BE49-F238E27FC236}">
                <a16:creationId xmlns:a16="http://schemas.microsoft.com/office/drawing/2014/main" id="{2DB31E17-E562-4F82-98D0-858C8412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3094" name="Picture 3093">
              <a:extLst>
                <a:ext uri="{FF2B5EF4-FFF2-40B4-BE49-F238E27FC236}">
                  <a16:creationId xmlns:a16="http://schemas.microsoft.com/office/drawing/2014/main" id="{58BF3B07-5EF6-4E5B-834E-C1398DB60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108" name="Rectangle 3107">
              <a:extLst>
                <a:ext uri="{FF2B5EF4-FFF2-40B4-BE49-F238E27FC236}">
                  <a16:creationId xmlns:a16="http://schemas.microsoft.com/office/drawing/2014/main" id="{3DDA1859-D108-4C60-B38B-C85485AB3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3096" name="Picture 3095">
              <a:extLst>
                <a:ext uri="{FF2B5EF4-FFF2-40B4-BE49-F238E27FC236}">
                  <a16:creationId xmlns:a16="http://schemas.microsoft.com/office/drawing/2014/main" id="{E498EA77-084B-43CC-B94D-566F1D8E1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097" name="Picture 3096">
              <a:extLst>
                <a:ext uri="{FF2B5EF4-FFF2-40B4-BE49-F238E27FC236}">
                  <a16:creationId xmlns:a16="http://schemas.microsoft.com/office/drawing/2014/main" id="{99B16D3F-47E8-419E-9C4E-ED6FC918F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 0"/>
          <p:cNvSpPr/>
          <p:nvPr/>
        </p:nvSpPr>
        <p:spPr>
          <a:xfrm>
            <a:off x="5651868" y="736599"/>
            <a:ext cx="2520579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100" b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Technological Limitations of Legacy Systems</a:t>
            </a:r>
            <a:endParaRPr lang="en-US" sz="210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09" name="Rectangle 3108">
            <a:extLst>
              <a:ext uri="{FF2B5EF4-FFF2-40B4-BE49-F238E27FC236}">
                <a16:creationId xmlns:a16="http://schemas.microsoft.com/office/drawing/2014/main" id="{23E937B9-07EE-456A-A31C-41A8866E2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2" y="819150"/>
            <a:ext cx="4457015" cy="3386328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Generative AI and multi-modal agents in AWS: The key to unlocking new value  in financial markets | Artificial Intelligence">
            <a:extLst>
              <a:ext uri="{FF2B5EF4-FFF2-40B4-BE49-F238E27FC236}">
                <a16:creationId xmlns:a16="http://schemas.microsoft.com/office/drawing/2014/main" id="{9029408F-03B0-1A7E-54FC-9B9FE08CB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9512" y="1470388"/>
            <a:ext cx="3959083" cy="206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10" name="Straight Connector 3109">
            <a:extLst>
              <a:ext uri="{FF2B5EF4-FFF2-40B4-BE49-F238E27FC236}">
                <a16:creationId xmlns:a16="http://schemas.microsoft.com/office/drawing/2014/main" id="{FD2308B7-2829-44DD-B213-27EEBDED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0066" y="1800479"/>
            <a:ext cx="25323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1"/>
          <p:cNvSpPr/>
          <p:nvPr/>
        </p:nvSpPr>
        <p:spPr>
          <a:xfrm>
            <a:off x="5651868" y="1917699"/>
            <a:ext cx="2520578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</a:rPr>
              <a:t>Older systems lack scalability to handle current data volumes.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400">
              <a:solidFill>
                <a:srgbClr val="262626"/>
              </a:solidFill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</a:rPr>
              <a:t>They often have slower processing speeds and limited automation.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400">
              <a:solidFill>
                <a:srgbClr val="262626"/>
              </a:solidFill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</a:rPr>
              <a:t>Upgrading or replacing legacy systems is necessary for future-proofing.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 0"/>
          <p:cNvSpPr/>
          <p:nvPr/>
        </p:nvSpPr>
        <p:spPr>
          <a:xfrm>
            <a:off x="971551" y="736599"/>
            <a:ext cx="2745042" cy="994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2100" b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Impact on Customer Experience</a:t>
            </a:r>
            <a:endParaRPr lang="en-US" sz="210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1550" y="1800479"/>
            <a:ext cx="27450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1"/>
          <p:cNvSpPr/>
          <p:nvPr/>
        </p:nvSpPr>
        <p:spPr>
          <a:xfrm>
            <a:off x="971550" y="1870330"/>
            <a:ext cx="2745043" cy="25365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Slow or failed transactions diminish customer trust.</a:t>
            </a: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200">
              <a:solidFill>
                <a:srgbClr val="262626"/>
              </a:solidFill>
            </a:endParaRP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Seamless data processing enhances overall service quality.</a:t>
            </a: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200">
              <a:solidFill>
                <a:srgbClr val="262626"/>
              </a:solidFill>
            </a:endParaRP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Efficient data management directly influences customer loyalty.</a:t>
            </a:r>
          </a:p>
        </p:txBody>
      </p:sp>
      <p:pic>
        <p:nvPicPr>
          <p:cNvPr id="2" name="Image 0" descr="https://search-letsfade-com.herokuapp.com/proxy?url=https://www.slideteam.net/media/catalog/product/cache/1280x720/i/m/impact_of_cashless_payment_on_different_stakeholder_enhancing_transaction_security_with_e_payment_slide0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1" y="1418033"/>
            <a:ext cx="4102099" cy="230743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 0"/>
          <p:cNvSpPr/>
          <p:nvPr/>
        </p:nvSpPr>
        <p:spPr>
          <a:xfrm>
            <a:off x="971551" y="736599"/>
            <a:ext cx="2745042" cy="994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2100" b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Opportunities for Innovation</a:t>
            </a:r>
            <a:endParaRPr lang="en-US" sz="210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1550" y="1800479"/>
            <a:ext cx="27450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1"/>
          <p:cNvSpPr/>
          <p:nvPr/>
        </p:nvSpPr>
        <p:spPr>
          <a:xfrm>
            <a:off x="971550" y="1870330"/>
            <a:ext cx="2745043" cy="25365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Advanced analytics and AI can improve fraud detection accuracy.</a:t>
            </a: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200">
              <a:solidFill>
                <a:srgbClr val="262626"/>
              </a:solidFill>
            </a:endParaRP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Cloud computing offers scalable infrastructure for handling massive data.</a:t>
            </a: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200">
              <a:solidFill>
                <a:srgbClr val="262626"/>
              </a:solidFill>
            </a:endParaRP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Automation reduces manual errors and speeds up processing times.</a:t>
            </a:r>
          </a:p>
        </p:txBody>
      </p:sp>
      <p:pic>
        <p:nvPicPr>
          <p:cNvPr id="2" name="Image 0" descr="https://search-letsfade-com.herokuapp.com/proxy?url=https://thumbs.dreamstime.com/b/cloud-computing-services-modern-organizations-generate-massive-amounts-data-rely-like-to-manage-storage-ai-32595642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1" y="1420597"/>
            <a:ext cx="4102099" cy="2302303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5128" name="Picture 5127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129" name="Rectangle 5128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5130" name="Picture 5129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131" name="Picture 5130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5133" name="Straight Connector 5132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135" name="Rectangle 5134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37" name="Group 5136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5138" name="Picture 5137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139" name="Rectangle 5138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5140" name="Picture 5139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141" name="Picture 5140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 0"/>
          <p:cNvSpPr/>
          <p:nvPr/>
        </p:nvSpPr>
        <p:spPr>
          <a:xfrm>
            <a:off x="5651868" y="736599"/>
            <a:ext cx="2520579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100" b="1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Strategies for Managing Data Volume</a:t>
            </a:r>
            <a:endParaRPr lang="en-US" sz="210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43" name="Rectangle 5142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2" y="819150"/>
            <a:ext cx="4457015" cy="3386328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45" name="Straight Connector 5144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0066" y="1800479"/>
            <a:ext cx="25323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1"/>
          <p:cNvSpPr/>
          <p:nvPr/>
        </p:nvSpPr>
        <p:spPr>
          <a:xfrm>
            <a:off x="5651868" y="1917699"/>
            <a:ext cx="2520578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Implementing data partitioning and sharding techniques.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Utilizing distributed computing frameworks like Apache Spark.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Employing data compression to optimize storage and transfer.</a:t>
            </a:r>
          </a:p>
        </p:txBody>
      </p:sp>
      <p:pic>
        <p:nvPicPr>
          <p:cNvPr id="5124" name="Picture 4" descr="Payments: A look Inside the Black Box – hybrismart | SAP Commerce Cloud  under the hood | SAP hybris">
            <a:extLst>
              <a:ext uri="{FF2B5EF4-FFF2-40B4-BE49-F238E27FC236}">
                <a16:creationId xmlns:a16="http://schemas.microsoft.com/office/drawing/2014/main" id="{0DAE31CD-8A9B-90C9-F741-F8B65697A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82" y="891251"/>
            <a:ext cx="4427093" cy="331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4106" name="Picture 4105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107" name="Rectangle 4106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4108" name="Picture 4107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109" name="Picture 4108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4111" name="Straight Connector 4110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13" name="Rectangle 4112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15" name="Group 4114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4116" name="Picture 4115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117" name="Rectangle 4116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4118" name="Picture 4117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119" name="Picture 4118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 0"/>
          <p:cNvSpPr/>
          <p:nvPr/>
        </p:nvSpPr>
        <p:spPr>
          <a:xfrm>
            <a:off x="5651868" y="736599"/>
            <a:ext cx="2520579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100" b="1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Enhancing Data Security and Privacy</a:t>
            </a:r>
            <a:endParaRPr lang="en-US" sz="210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21" name="Rectangle 4120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2" y="819150"/>
            <a:ext cx="4457015" cy="3386328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A Pragmatic CDO's Field Guide to Data Quality — Part 10 — The CDO's  12-Month Playbook: Operating Model, SLOs, CoDQ, and Change Management | by  Adnan Masood, PhD. | Medium">
            <a:extLst>
              <a:ext uri="{FF2B5EF4-FFF2-40B4-BE49-F238E27FC236}">
                <a16:creationId xmlns:a16="http://schemas.microsoft.com/office/drawing/2014/main" id="{93F63FD6-FBEC-8AD3-51E2-22E9563D7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84" b="-2"/>
          <a:stretch>
            <a:fillRect/>
          </a:stretch>
        </p:blipFill>
        <p:spPr bwMode="auto">
          <a:xfrm>
            <a:off x="1059512" y="1057656"/>
            <a:ext cx="3959083" cy="289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23" name="Straight Connector 4122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0066" y="1800479"/>
            <a:ext cx="25323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1"/>
          <p:cNvSpPr/>
          <p:nvPr/>
        </p:nvSpPr>
        <p:spPr>
          <a:xfrm>
            <a:off x="5651868" y="1917699"/>
            <a:ext cx="2520578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Use of encryption and tokenization to protect sensitive data.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3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Regular audits and compliance checks strengthen security posture.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3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User access controls and monitoring prevent unauthorized data access.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D56E41F-B8E0-4D18-B554-FD40260D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B31E17-E562-4F82-98D0-858C8412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8BF3B07-5EF6-4E5B-834E-C1398DB60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DDA1859-D108-4C60-B38B-C85485AB3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498EA77-084B-43CC-B94D-566F1D8E1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9B16D3F-47E8-419E-9C4E-ED6FC918F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 0"/>
          <p:cNvSpPr/>
          <p:nvPr/>
        </p:nvSpPr>
        <p:spPr>
          <a:xfrm>
            <a:off x="5651868" y="736599"/>
            <a:ext cx="2520579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100" b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Building a Scalable Data Infrastructure</a:t>
            </a:r>
            <a:endParaRPr lang="en-US" sz="210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3E937B9-07EE-456A-A31C-41A8866E2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2" y="819150"/>
            <a:ext cx="4457015" cy="3386328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https://search-letsfade-com.herokuapp.com/proxy?url=https://corefy.com/docs/products/payment-gateway/images/payment-proces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974" y="1137254"/>
            <a:ext cx="3959083" cy="2655915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D2308B7-2829-44DD-B213-27EEBDED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0066" y="1800479"/>
            <a:ext cx="25323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1"/>
          <p:cNvSpPr/>
          <p:nvPr/>
        </p:nvSpPr>
        <p:spPr>
          <a:xfrm>
            <a:off x="5651868" y="1917699"/>
            <a:ext cx="2520578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</a:rPr>
              <a:t>Transitioning to cloud-based solutions for flexible scalability.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400">
              <a:solidFill>
                <a:srgbClr val="262626"/>
              </a:solidFill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</a:rPr>
              <a:t>Investing in high-performance databases optimized for transaction processing.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400">
              <a:solidFill>
                <a:srgbClr val="262626"/>
              </a:solidFill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</a:rPr>
              <a:t>Designing systems for fault tolerance and disaster recovery.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 0"/>
          <p:cNvSpPr/>
          <p:nvPr/>
        </p:nvSpPr>
        <p:spPr>
          <a:xfrm>
            <a:off x="971551" y="736599"/>
            <a:ext cx="2745042" cy="994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2100" b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Implementing Real-Time Analytics</a:t>
            </a:r>
            <a:endParaRPr lang="en-US" sz="210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1550" y="1800479"/>
            <a:ext cx="27450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1"/>
          <p:cNvSpPr/>
          <p:nvPr/>
        </p:nvSpPr>
        <p:spPr>
          <a:xfrm>
            <a:off x="971550" y="1870330"/>
            <a:ext cx="2745043" cy="25365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Leveraging streaming data platforms for immediate insights.</a:t>
            </a: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200">
              <a:solidFill>
                <a:srgbClr val="262626"/>
              </a:solidFill>
            </a:endParaRP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Integrating machine learning models for fraud detection.</a:t>
            </a: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200">
              <a:solidFill>
                <a:srgbClr val="262626"/>
              </a:solidFill>
            </a:endParaRP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Continuous monitoring to adapt to emerging threats and patterns.</a:t>
            </a:r>
          </a:p>
        </p:txBody>
      </p:sp>
      <p:pic>
        <p:nvPicPr>
          <p:cNvPr id="2" name="Image 0" descr="https://search-letsfade-com.herokuapp.com/proxy?url=https://thumbs.dreamstime.com/b/cloud-computing-services-modern-organizations-generate-massive-amounts-data-rely-like-to-manage-storage-ai-32595642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1" y="1420597"/>
            <a:ext cx="4102099" cy="2302303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 0"/>
          <p:cNvSpPr/>
          <p:nvPr/>
        </p:nvSpPr>
        <p:spPr>
          <a:xfrm>
            <a:off x="971551" y="736599"/>
            <a:ext cx="2745042" cy="994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100" b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Future Trends in Payment Data Processing</a:t>
            </a:r>
            <a:endParaRPr lang="en-US" sz="210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1550" y="1800479"/>
            <a:ext cx="27450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1"/>
          <p:cNvSpPr/>
          <p:nvPr/>
        </p:nvSpPr>
        <p:spPr>
          <a:xfrm>
            <a:off x="971550" y="1870330"/>
            <a:ext cx="2745043" cy="25365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Increased adoption of blockchain for secure transaction records.</a:t>
            </a: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200">
              <a:solidFill>
                <a:srgbClr val="262626"/>
              </a:solidFill>
            </a:endParaRP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Use of AI and machine learning for predictive analytics.</a:t>
            </a: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200">
              <a:solidFill>
                <a:srgbClr val="262626"/>
              </a:solidFill>
            </a:endParaRP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Growing importance of privacy-preserving technologies like federated learning.</a:t>
            </a:r>
          </a:p>
        </p:txBody>
      </p:sp>
      <p:pic>
        <p:nvPicPr>
          <p:cNvPr id="2" name="Image 0" descr="https://search-letsfade-com.herokuapp.com/proxy?url=https://www.onepos.com/wp-content/uploads/2025/03/Future-Payment-Process-Infographics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6312" y="736598"/>
            <a:ext cx="2837476" cy="367030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4" name="Group 7203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7176" name="Picture 7175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177" name="Rectangle 7176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7178" name="Picture 7177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7179" name="Picture 7178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7205" name="Straight Connector 7204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206" name="Rectangle 7205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07" name="Group 7206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7186" name="Picture 7185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187" name="Rectangle 7186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7188" name="Picture 7187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7189" name="Picture 7188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 0"/>
          <p:cNvSpPr/>
          <p:nvPr/>
        </p:nvSpPr>
        <p:spPr>
          <a:xfrm>
            <a:off x="971551" y="736599"/>
            <a:ext cx="2745042" cy="994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2100" b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Summary of Key Challenges</a:t>
            </a:r>
            <a:endParaRPr lang="en-US" sz="210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7208" name="Straight Connector 7207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1550" y="1800479"/>
            <a:ext cx="27450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1"/>
          <p:cNvSpPr/>
          <p:nvPr/>
        </p:nvSpPr>
        <p:spPr>
          <a:xfrm>
            <a:off x="971550" y="1870330"/>
            <a:ext cx="2745043" cy="25365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Managing the exponential growth of transaction data.</a:t>
            </a: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200">
              <a:solidFill>
                <a:srgbClr val="262626"/>
              </a:solidFill>
            </a:endParaRP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Ensuring data security, privacy, and regulatory compliance.</a:t>
            </a: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200">
              <a:solidFill>
                <a:srgbClr val="262626"/>
              </a:solidFill>
            </a:endParaRP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Upgrading infrastructure to support real-time, scalable processing.</a:t>
            </a:r>
          </a:p>
        </p:txBody>
      </p:sp>
      <p:pic>
        <p:nvPicPr>
          <p:cNvPr id="7170" name="Picture 2" descr="Payment Terminology for Product Teams - Department of Product">
            <a:extLst>
              <a:ext uri="{FF2B5EF4-FFF2-40B4-BE49-F238E27FC236}">
                <a16:creationId xmlns:a16="http://schemas.microsoft.com/office/drawing/2014/main" id="{6F321D22-BDE3-B39B-5FF2-58FA084D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4001" y="1418033"/>
            <a:ext cx="4102099" cy="2307430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 0"/>
          <p:cNvSpPr/>
          <p:nvPr/>
        </p:nvSpPr>
        <p:spPr>
          <a:xfrm>
            <a:off x="971551" y="736599"/>
            <a:ext cx="2745042" cy="994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2100" b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Conclusion and Recommendations</a:t>
            </a:r>
            <a:endParaRPr lang="en-US" sz="210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1550" y="1800479"/>
            <a:ext cx="27450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1"/>
          <p:cNvSpPr/>
          <p:nvPr/>
        </p:nvSpPr>
        <p:spPr>
          <a:xfrm>
            <a:off x="971550" y="1870330"/>
            <a:ext cx="2745043" cy="25365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Payment organizations should invest in modern, scalable data systems.</a:t>
            </a: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200">
              <a:solidFill>
                <a:srgbClr val="262626"/>
              </a:solidFill>
            </a:endParaRP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Emphasis on security and compliance is vital for trust and legality.</a:t>
            </a: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200">
              <a:solidFill>
                <a:srgbClr val="262626"/>
              </a:solidFill>
            </a:endParaRP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Leveraging innovative technologies can turn data challenges into strategic advantages.</a:t>
            </a:r>
          </a:p>
        </p:txBody>
      </p:sp>
      <p:pic>
        <p:nvPicPr>
          <p:cNvPr id="2" name="Image 0" descr="https://search-letsfade-com.herokuapp.com/proxy?url=https://img.freepik.com/premium-photo/payment-transaction-process_810293-96368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1" y="1031823"/>
            <a:ext cx="4102099" cy="307985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 0"/>
          <p:cNvSpPr/>
          <p:nvPr/>
        </p:nvSpPr>
        <p:spPr>
          <a:xfrm>
            <a:off x="971551" y="736599"/>
            <a:ext cx="2745042" cy="994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2100" b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Importance of Transaction Data</a:t>
            </a:r>
            <a:endParaRPr lang="en-US" sz="210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1550" y="1800479"/>
            <a:ext cx="27450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1"/>
          <p:cNvSpPr/>
          <p:nvPr/>
        </p:nvSpPr>
        <p:spPr>
          <a:xfrm>
            <a:off x="971550" y="1870330"/>
            <a:ext cx="2745043" cy="25365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Transaction data provides insights into customer behavior and payment trends.</a:t>
            </a: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200">
              <a:solidFill>
                <a:srgbClr val="262626"/>
              </a:solidFill>
            </a:endParaRP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Accurate processing impacts fraud detection and risk management.</a:t>
            </a: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200">
              <a:solidFill>
                <a:srgbClr val="262626"/>
              </a:solidFill>
            </a:endParaRP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Proper handling ensures compliance with regulatory standards.</a:t>
            </a:r>
          </a:p>
        </p:txBody>
      </p:sp>
      <p:pic>
        <p:nvPicPr>
          <p:cNvPr id="2" name="Image 0" descr="https://search-letsfade-com.herokuapp.com/proxy?url=https://image.slidesharecdn.com/irjet-v6i6156-191111061837/75/IRJET-Customer-Segmentation-from-Massive-Customer-Transaction-Data-4-2048.jpg"/>
          <p:cNvPicPr>
            <a:picLocks noChangeAspect="1"/>
          </p:cNvPicPr>
          <p:nvPr/>
        </p:nvPicPr>
        <p:blipFill>
          <a:blip r:embed="rId6"/>
          <a:srcRect t="2349" r="-30" b="278"/>
          <a:stretch>
            <a:fillRect/>
          </a:stretch>
        </p:blipFill>
        <p:spPr>
          <a:xfrm>
            <a:off x="4782312" y="736598"/>
            <a:ext cx="2665476" cy="367030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56E41F-B8E0-4D18-B554-FD40260D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B31E17-E562-4F82-98D0-858C8412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8BF3B07-5EF6-4E5B-834E-C1398DB60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DA1859-D108-4C60-B38B-C85485AB3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498EA77-084B-43CC-B94D-566F1D8E1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9B16D3F-47E8-419E-9C4E-ED6FC918F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 0"/>
          <p:cNvSpPr/>
          <p:nvPr/>
        </p:nvSpPr>
        <p:spPr>
          <a:xfrm>
            <a:off x="5651868" y="736599"/>
            <a:ext cx="2520579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Scope of the Problem</a:t>
            </a:r>
            <a:endParaRPr lang="en-US" sz="310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E937B9-07EE-456A-A31C-41A8866E2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2" y="819150"/>
            <a:ext cx="4457015" cy="3386328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https://search-letsfade-com.herokuapp.com/proxy?url=https://corefy.com/docs/products/payment-gateway/images/payment-proces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512" y="1797013"/>
            <a:ext cx="3959083" cy="141537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D2308B7-2829-44DD-B213-27EEBDED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0066" y="1800479"/>
            <a:ext cx="25323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1"/>
          <p:cNvSpPr/>
          <p:nvPr/>
        </p:nvSpPr>
        <p:spPr>
          <a:xfrm>
            <a:off x="5651868" y="1917699"/>
            <a:ext cx="2520578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</a:rPr>
              <a:t>The scale of data generated is growing exponentially.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400">
              <a:solidFill>
                <a:srgbClr val="262626"/>
              </a:solidFill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</a:rPr>
              <a:t>Legacy systems struggle to manage the increasing data volume efficiently.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400">
              <a:solidFill>
                <a:srgbClr val="262626"/>
              </a:solidFill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</a:rPr>
              <a:t>There is a need for scalable solutions to process data in real-time.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032" name="Picture 103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34" name="Picture 103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035" name="Picture 103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061" name="Rectangle 1060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042" name="Picture 1041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44" name="Picture 1043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063" name="Picture 1062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 0"/>
          <p:cNvSpPr/>
          <p:nvPr/>
        </p:nvSpPr>
        <p:spPr>
          <a:xfrm>
            <a:off x="971551" y="736599"/>
            <a:ext cx="2745042" cy="994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b="1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Challenges in Data Processing</a:t>
            </a:r>
            <a:endParaRPr lang="en-US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1550" y="1800479"/>
            <a:ext cx="27450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1"/>
          <p:cNvSpPr/>
          <p:nvPr/>
        </p:nvSpPr>
        <p:spPr>
          <a:xfrm>
            <a:off x="971550" y="1870330"/>
            <a:ext cx="2745043" cy="25365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High volume and velocity of transaction data lead to processing bottlenecks.</a:t>
            </a: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Data quality issues can impair decision-making and fraud detection.</a:t>
            </a: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Ensuring data security and privacy is complex with large datasets.</a:t>
            </a:r>
          </a:p>
        </p:txBody>
      </p:sp>
      <p:pic>
        <p:nvPicPr>
          <p:cNvPr id="1028" name="Picture 4" descr="Generative AI for Advanced Data Quality Checks | by Yugank .Aman | Medium">
            <a:extLst>
              <a:ext uri="{FF2B5EF4-FFF2-40B4-BE49-F238E27FC236}">
                <a16:creationId xmlns:a16="http://schemas.microsoft.com/office/drawing/2014/main" id="{FA375239-C402-5A81-471A-928E351FC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349" y="804440"/>
            <a:ext cx="3417634" cy="343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72F6A24-139E-4EB5-86D2-431F42EF8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963AE85-BE5D-4975-BACF-DDDCC9C2A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E7751F0-16BF-4A9D-B778-5D46B92B4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D755924-121A-47AA-8613-995D4108B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4D2AFDA-19BE-4455-830E-1541E5D7B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FB15EBF-E414-4E00-87E7-700A78A60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 0"/>
          <p:cNvSpPr/>
          <p:nvPr/>
        </p:nvSpPr>
        <p:spPr>
          <a:xfrm>
            <a:off x="4570809" y="736599"/>
            <a:ext cx="3601638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Data Volume Growth</a:t>
            </a:r>
            <a:endParaRPr lang="en-US" sz="310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DA5B05-DD14-4860-AC45-02A8D2EE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2" y="819150"/>
            <a:ext cx="3387757" cy="3386328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https://search-letsfade-com.herokuapp.com/proxy?url=https://assets.videomaker.com/2022/09/WD-How-to-access-massive-amounts-of-data-quickly-WEB.jpg"/>
          <p:cNvPicPr>
            <a:picLocks noChangeAspect="1"/>
          </p:cNvPicPr>
          <p:nvPr/>
        </p:nvPicPr>
        <p:blipFill>
          <a:blip r:embed="rId6"/>
          <a:srcRect l="20745" r="22740" b="-4"/>
          <a:stretch>
            <a:fillRect/>
          </a:stretch>
        </p:blipFill>
        <p:spPr>
          <a:xfrm>
            <a:off x="1059512" y="1057656"/>
            <a:ext cx="2907601" cy="289408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6BE37AC-AD36-4C42-9B8C-C5500F4E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0809" y="1800479"/>
            <a:ext cx="3601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1"/>
          <p:cNvSpPr/>
          <p:nvPr/>
        </p:nvSpPr>
        <p:spPr>
          <a:xfrm>
            <a:off x="4570809" y="1917699"/>
            <a:ext cx="3601638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Digital payment methods have accelerated transaction volumes globally.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5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Mobile payments and contactless transactions contribute to data explosion.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5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Future growth is expected as digital payments become more prevalent.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 0"/>
          <p:cNvSpPr/>
          <p:nvPr/>
        </p:nvSpPr>
        <p:spPr>
          <a:xfrm>
            <a:off x="971551" y="736599"/>
            <a:ext cx="2745042" cy="994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b="1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Real-Time Processing Demands</a:t>
            </a:r>
            <a:endParaRPr lang="en-US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1550" y="1800479"/>
            <a:ext cx="27450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1"/>
          <p:cNvSpPr/>
          <p:nvPr/>
        </p:nvSpPr>
        <p:spPr>
          <a:xfrm>
            <a:off x="971550" y="1870330"/>
            <a:ext cx="2745043" cy="25365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Instantaneous transaction validation is essential for user experience.</a:t>
            </a: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Delays in processing can lead to transaction failures and customer dissatisfaction.</a:t>
            </a: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Real-time analytics support proactive fraud detection.</a:t>
            </a:r>
          </a:p>
        </p:txBody>
      </p:sp>
      <p:pic>
        <p:nvPicPr>
          <p:cNvPr id="6154" name="Picture 10" descr="Data Quality - TMAP">
            <a:extLst>
              <a:ext uri="{FF2B5EF4-FFF2-40B4-BE49-F238E27FC236}">
                <a16:creationId xmlns:a16="http://schemas.microsoft.com/office/drawing/2014/main" id="{BCB980C5-5B5C-192B-4954-1249CFFD6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015" y="1062485"/>
            <a:ext cx="3720932" cy="288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2056" name="Picture 2055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057" name="Rectangle 2056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058" name="Picture 2057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059" name="Picture 2058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074" name="Straight Connector 2073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75" name="Rectangle 2074">
            <a:extLst>
              <a:ext uri="{FF2B5EF4-FFF2-40B4-BE49-F238E27FC236}">
                <a16:creationId xmlns:a16="http://schemas.microsoft.com/office/drawing/2014/main" id="{ED56E41F-B8E0-4D18-B554-FD40260D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6" name="Group 2075">
            <a:extLst>
              <a:ext uri="{FF2B5EF4-FFF2-40B4-BE49-F238E27FC236}">
                <a16:creationId xmlns:a16="http://schemas.microsoft.com/office/drawing/2014/main" id="{2DB31E17-E562-4F82-98D0-858C8412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2066" name="Picture 2065">
              <a:extLst>
                <a:ext uri="{FF2B5EF4-FFF2-40B4-BE49-F238E27FC236}">
                  <a16:creationId xmlns:a16="http://schemas.microsoft.com/office/drawing/2014/main" id="{58BF3B07-5EF6-4E5B-834E-C1398DB60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077" name="Rectangle 2076">
              <a:extLst>
                <a:ext uri="{FF2B5EF4-FFF2-40B4-BE49-F238E27FC236}">
                  <a16:creationId xmlns:a16="http://schemas.microsoft.com/office/drawing/2014/main" id="{3DDA1859-D108-4C60-B38B-C85485AB3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068" name="Picture 2067">
              <a:extLst>
                <a:ext uri="{FF2B5EF4-FFF2-40B4-BE49-F238E27FC236}">
                  <a16:creationId xmlns:a16="http://schemas.microsoft.com/office/drawing/2014/main" id="{E498EA77-084B-43CC-B94D-566F1D8E1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078" name="Picture 2077">
              <a:extLst>
                <a:ext uri="{FF2B5EF4-FFF2-40B4-BE49-F238E27FC236}">
                  <a16:creationId xmlns:a16="http://schemas.microsoft.com/office/drawing/2014/main" id="{99B16D3F-47E8-419E-9C4E-ED6FC918F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 0"/>
          <p:cNvSpPr/>
          <p:nvPr/>
        </p:nvSpPr>
        <p:spPr>
          <a:xfrm>
            <a:off x="5651868" y="736599"/>
            <a:ext cx="2520579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Data Quality and Integrity</a:t>
            </a:r>
            <a:endParaRPr lang="en-US" sz="310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23E937B9-07EE-456A-A31C-41A8866E2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2" y="819150"/>
            <a:ext cx="4457015" cy="3386328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hy Data Quality Is Key to the Generative AI Boom | by Datagaps | Medium">
            <a:extLst>
              <a:ext uri="{FF2B5EF4-FFF2-40B4-BE49-F238E27FC236}">
                <a16:creationId xmlns:a16="http://schemas.microsoft.com/office/drawing/2014/main" id="{69A3CC22-7525-BA3F-B4F4-D9EDEC13E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890" y="868101"/>
            <a:ext cx="4321970" cy="327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73" name="Straight Connector 2072">
            <a:extLst>
              <a:ext uri="{FF2B5EF4-FFF2-40B4-BE49-F238E27FC236}">
                <a16:creationId xmlns:a16="http://schemas.microsoft.com/office/drawing/2014/main" id="{FD2308B7-2829-44DD-B213-27EEBDED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0066" y="1800479"/>
            <a:ext cx="25323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1"/>
          <p:cNvSpPr/>
          <p:nvPr/>
        </p:nvSpPr>
        <p:spPr>
          <a:xfrm>
            <a:off x="5651868" y="1917699"/>
            <a:ext cx="2520578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300">
                <a:solidFill>
                  <a:srgbClr val="262626"/>
                </a:solidFill>
              </a:rPr>
              <a:t>Inconsistent or incomplete data can lead to errors in processing.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300">
              <a:solidFill>
                <a:srgbClr val="262626"/>
              </a:solidFill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300">
                <a:solidFill>
                  <a:srgbClr val="262626"/>
                </a:solidFill>
              </a:rPr>
              <a:t>Data validation mechanisms are necessary to maintain accuracy.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300">
              <a:solidFill>
                <a:srgbClr val="262626"/>
              </a:solidFill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300">
                <a:solidFill>
                  <a:srgbClr val="262626"/>
                </a:solidFill>
              </a:rPr>
              <a:t>Poor data quality hampers analytics and strategic decision-making.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 0"/>
          <p:cNvSpPr/>
          <p:nvPr/>
        </p:nvSpPr>
        <p:spPr>
          <a:xfrm>
            <a:off x="971551" y="736599"/>
            <a:ext cx="2745042" cy="994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2100" b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Security and Privacy Concerns</a:t>
            </a:r>
            <a:endParaRPr lang="en-US" sz="210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1550" y="1800479"/>
            <a:ext cx="27450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1"/>
          <p:cNvSpPr/>
          <p:nvPr/>
        </p:nvSpPr>
        <p:spPr>
          <a:xfrm>
            <a:off x="971550" y="1870330"/>
            <a:ext cx="2745043" cy="25365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Protecting sensitive payment information is critical to prevent breaches.</a:t>
            </a: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200">
              <a:solidFill>
                <a:srgbClr val="262626"/>
              </a:solidFill>
            </a:endParaRP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Compliance with standards like PCI DSS is mandatory.</a:t>
            </a: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200">
              <a:solidFill>
                <a:srgbClr val="262626"/>
              </a:solidFill>
            </a:endParaRPr>
          </a:p>
          <a:p>
            <a:pPr indent="-228600"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200">
                <a:solidFill>
                  <a:srgbClr val="262626"/>
                </a:solidFill>
              </a:rPr>
              <a:t>Balancing data accessibility and security remains a complex challenge.</a:t>
            </a:r>
          </a:p>
        </p:txBody>
      </p:sp>
      <p:pic>
        <p:nvPicPr>
          <p:cNvPr id="2" name="Image 0" descr="https://search-letsfade-com.herokuapp.com/proxy?url=https://img.freepik.com/premium-vector/payment-security-data-transaction-protection_133472-353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900" y="736598"/>
            <a:ext cx="3670301" cy="367030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56E41F-B8E0-4D18-B554-FD40260D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B31E17-E562-4F82-98D0-858C8412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8BF3B07-5EF6-4E5B-834E-C1398DB60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DA1859-D108-4C60-B38B-C85485AB3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498EA77-084B-43CC-B94D-566F1D8E1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9B16D3F-47E8-419E-9C4E-ED6FC918F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 0"/>
          <p:cNvSpPr/>
          <p:nvPr/>
        </p:nvSpPr>
        <p:spPr>
          <a:xfrm>
            <a:off x="5651868" y="736599"/>
            <a:ext cx="2520579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100" b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Regulatory and Compliance Issues</a:t>
            </a:r>
            <a:endParaRPr lang="en-US" sz="210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E937B9-07EE-456A-A31C-41A8866E2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2" y="819150"/>
            <a:ext cx="4457015" cy="3386328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D2308B7-2829-44DD-B213-27EEBDED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0066" y="1800479"/>
            <a:ext cx="25323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1"/>
          <p:cNvSpPr/>
          <p:nvPr/>
        </p:nvSpPr>
        <p:spPr>
          <a:xfrm>
            <a:off x="5651868" y="1917699"/>
            <a:ext cx="2520578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300">
                <a:solidFill>
                  <a:srgbClr val="262626"/>
                </a:solidFill>
              </a:rPr>
              <a:t>Payment organizations must adhere to various international laws.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300">
              <a:solidFill>
                <a:srgbClr val="262626"/>
              </a:solidFill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300">
                <a:solidFill>
                  <a:srgbClr val="262626"/>
                </a:solidFill>
              </a:rPr>
              <a:t>Data localization and retention policies impact processing strategies.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300">
              <a:solidFill>
                <a:srgbClr val="262626"/>
              </a:solidFill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300">
                <a:solidFill>
                  <a:srgbClr val="262626"/>
                </a:solidFill>
              </a:rPr>
              <a:t>Non-compliance can result in hefty penalties and reputational damage.</a:t>
            </a:r>
          </a:p>
        </p:txBody>
      </p:sp>
      <p:pic>
        <p:nvPicPr>
          <p:cNvPr id="8194" name="Picture 2" descr="Payment Gateway Integration Service in Ahmedabad">
            <a:extLst>
              <a:ext uri="{FF2B5EF4-FFF2-40B4-BE49-F238E27FC236}">
                <a16:creationId xmlns:a16="http://schemas.microsoft.com/office/drawing/2014/main" id="{36741694-07DA-085B-1081-A3D544B76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99" y="1007606"/>
            <a:ext cx="4180404" cy="300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68</TotalTime>
  <Words>809</Words>
  <Application>Microsoft Office PowerPoint</Application>
  <PresentationFormat>On-screen Show (16:9)</PresentationFormat>
  <Paragraphs>150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Garamond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SlideMake.com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   Payment Organizations Process Massive Amounts Of Transaction Data Across Payment</dc:title>
  <dc:subject>Problem Statement   Payment Organizations Process Massive Amounts Of Transaction Data Across Payment</dc:subject>
  <dc:creator>SlideMake.com</dc:creator>
  <cp:lastModifiedBy>POTLURI LALITH CHANDH</cp:lastModifiedBy>
  <cp:revision>3</cp:revision>
  <dcterms:created xsi:type="dcterms:W3CDTF">2026-01-04T09:38:45Z</dcterms:created>
  <dcterms:modified xsi:type="dcterms:W3CDTF">2026-01-04T10:51:41Z</dcterms:modified>
</cp:coreProperties>
</file>